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93" r:id="rId2"/>
    <p:sldId id="274" r:id="rId3"/>
    <p:sldId id="272" r:id="rId4"/>
    <p:sldId id="277" r:id="rId5"/>
    <p:sldId id="273" r:id="rId6"/>
    <p:sldId id="275" r:id="rId7"/>
    <p:sldId id="398" r:id="rId8"/>
    <p:sldId id="276" r:id="rId9"/>
    <p:sldId id="399" r:id="rId10"/>
    <p:sldId id="285" r:id="rId11"/>
    <p:sldId id="301" r:id="rId12"/>
    <p:sldId id="278" r:id="rId13"/>
    <p:sldId id="387" r:id="rId14"/>
    <p:sldId id="388" r:id="rId15"/>
    <p:sldId id="389" r:id="rId16"/>
    <p:sldId id="390" r:id="rId17"/>
    <p:sldId id="391" r:id="rId18"/>
    <p:sldId id="392" r:id="rId19"/>
    <p:sldId id="400" r:id="rId20"/>
    <p:sldId id="393" r:id="rId21"/>
    <p:sldId id="394" r:id="rId22"/>
    <p:sldId id="395" r:id="rId23"/>
    <p:sldId id="396" r:id="rId24"/>
    <p:sldId id="397" r:id="rId25"/>
    <p:sldId id="401" r:id="rId26"/>
    <p:sldId id="297" r:id="rId27"/>
    <p:sldId id="303" r:id="rId28"/>
    <p:sldId id="29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2" r:id="rId49"/>
    <p:sldId id="423" r:id="rId50"/>
    <p:sldId id="424" r:id="rId51"/>
    <p:sldId id="425" r:id="rId52"/>
  </p:sldIdLst>
  <p:sldSz cx="12192000" cy="6858000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1AB"/>
    <a:srgbClr val="5C8727"/>
    <a:srgbClr val="F19E1F"/>
    <a:srgbClr val="142248"/>
    <a:srgbClr val="A5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28" autoAdjust="0"/>
    <p:restoredTop sz="91349"/>
  </p:normalViewPr>
  <p:slideViewPr>
    <p:cSldViewPr snapToGrid="0">
      <p:cViewPr>
        <p:scale>
          <a:sx n="58" d="100"/>
          <a:sy n="58" d="100"/>
        </p:scale>
        <p:origin x="70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tags" Target="tags/tag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6CB29-5EDD-E341-82A6-0E65135640A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6FC77-A6A3-F14B-8FEF-142B5EC11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3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6FC77-A6A3-F14B-8FEF-142B5EC110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8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6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70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99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75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3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32468" y="5921110"/>
            <a:ext cx="1531292" cy="731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5066" y="5910746"/>
            <a:ext cx="674232" cy="731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32370" y="5952407"/>
            <a:ext cx="957026" cy="7315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06832" y="5910746"/>
            <a:ext cx="1304012" cy="73350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529138"/>
            <a:ext cx="9144000" cy="117951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analysis,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        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60" y="1529976"/>
            <a:ext cx="7042150" cy="5998324"/>
          </a:xfrm>
          <a:prstGeom prst="rect">
            <a:avLst/>
          </a:prstGeom>
        </p:spPr>
      </p:pic>
      <p:pic>
        <p:nvPicPr>
          <p:cNvPr id="17" name="Picture 16" descr="cyverse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5" y="605500"/>
            <a:ext cx="6015030" cy="1308999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5010558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43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53" y="5779920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2476317" y="1521518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800" dirty="0">
              <a:solidFill>
                <a:srgbClr val="0971AB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736067" y="2827358"/>
            <a:ext cx="7321490" cy="1500822"/>
            <a:chOff x="698499" y="2206563"/>
            <a:chExt cx="7321490" cy="1500822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657584" y="2320863"/>
              <a:ext cx="2362405" cy="11285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8499" y="2206563"/>
              <a:ext cx="1383287" cy="150082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185203" y="2320863"/>
              <a:ext cx="1613773" cy="1233516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591231" y="4328506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5374529" y="4328180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7910325" y="4328506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75899" y="2133519"/>
            <a:ext cx="3707515" cy="512762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1422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CyVerse Executive Team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535927" y="5360540"/>
            <a:ext cx="898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Grant No. DBI-0735191 and DBI-1265383.</a:t>
            </a:r>
            <a:endParaRPr lang="en-US" sz="1600" dirty="0"/>
          </a:p>
        </p:txBody>
      </p:sp>
      <p:pic>
        <p:nvPicPr>
          <p:cNvPr id="20" name="Picture 19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15" y="662627"/>
            <a:ext cx="5105946" cy="11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1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3" y="567080"/>
            <a:ext cx="1260282" cy="731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5086" y="551051"/>
            <a:ext cx="10559626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451784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1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30688"/>
            <a:ext cx="9144000" cy="148720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-analyst,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32468" y="5921110"/>
            <a:ext cx="1531292" cy="731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5066" y="5910746"/>
            <a:ext cx="674232" cy="731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32370" y="5952407"/>
            <a:ext cx="957026" cy="7315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06832" y="5910746"/>
            <a:ext cx="1304012" cy="733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85" y="1760432"/>
            <a:ext cx="2094630" cy="19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821" y="1102316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42875" y="2152650"/>
            <a:ext cx="11861800" cy="3800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3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6" y="5381709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532112"/>
            <a:ext cx="5056094" cy="1137391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1609344" y="1706981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2000" dirty="0">
              <a:solidFill>
                <a:srgbClr val="0971AB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698055" y="3013883"/>
            <a:ext cx="7553181" cy="1164407"/>
            <a:chOff x="875956" y="2332809"/>
            <a:chExt cx="7553181" cy="1164407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1526" y="2370424"/>
              <a:ext cx="2167611" cy="103549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75956" y="2370424"/>
              <a:ext cx="1028373" cy="111575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458433" y="2332809"/>
              <a:ext cx="1523359" cy="1164407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423517" y="4311098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5468615" y="4286280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7888831" y="4316345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013014" y="5711397"/>
            <a:ext cx="898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Grant No. DBI-0735191 and DBI-1265383.</a:t>
            </a:r>
            <a:endParaRPr lang="en-US" sz="16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719131" y="2173492"/>
            <a:ext cx="492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Executive Team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328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105156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F035D4-9351-4BEC-9BB9-B0B752F01DD9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C520-1580-44AC-A816-4EE9DB4A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Tub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vers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5" y="605500"/>
            <a:ext cx="6015030" cy="1308999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 userDrawn="1"/>
        </p:nvSpPr>
        <p:spPr>
          <a:xfrm>
            <a:off x="5010558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428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Subtitle/Venue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454525"/>
            <a:ext cx="9144000" cy="45177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Presenter</a:t>
            </a:r>
            <a:r>
              <a:rPr lang="en-US" smtClean="0"/>
              <a:t>, Affiliation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073650"/>
            <a:ext cx="9144000" cy="4524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71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Tube Pillar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0" y="78655"/>
            <a:ext cx="12192000" cy="6858002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86" y="6066503"/>
            <a:ext cx="832135" cy="7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4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9DB8150-EC7D-6643-BAC3-177383BC4888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69B8F00-FC78-024D-A1C2-5728740D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7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105156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09155"/>
            <a:ext cx="12192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48" y="496374"/>
            <a:ext cx="12179452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311" y="5952407"/>
            <a:ext cx="1073378" cy="989167"/>
          </a:xfrm>
          <a:prstGeom prst="rect">
            <a:avLst/>
          </a:prstGeom>
        </p:spPr>
      </p:pic>
      <p:pic>
        <p:nvPicPr>
          <p:cNvPr id="12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" y="6077320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76" r:id="rId4"/>
    <p:sldLayoutId id="2147483661" r:id="rId5"/>
    <p:sldLayoutId id="2147483677" r:id="rId6"/>
    <p:sldLayoutId id="2147483679" r:id="rId7"/>
    <p:sldLayoutId id="2147483678" r:id="rId8"/>
    <p:sldLayoutId id="2147483680" r:id="rId9"/>
    <p:sldLayoutId id="2147483681" r:id="rId10"/>
    <p:sldLayoutId id="214748368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142248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71A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6" Type="http://schemas.openxmlformats.org/officeDocument/2006/relationships/image" Target="../media/image42.tiff"/><Relationship Id="rId7" Type="http://schemas.openxmlformats.org/officeDocument/2006/relationships/image" Target="../media/image43.tiff"/><Relationship Id="rId8" Type="http://schemas.openxmlformats.org/officeDocument/2006/relationships/image" Target="../media/image4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tiff"/><Relationship Id="rId5" Type="http://schemas.openxmlformats.org/officeDocument/2006/relationships/image" Target="../media/image47.png"/><Relationship Id="rId6" Type="http://schemas.openxmlformats.org/officeDocument/2006/relationships/image" Target="../media/image48.jpeg"/><Relationship Id="rId7" Type="http://schemas.openxmlformats.org/officeDocument/2006/relationships/image" Target="../media/image49.png"/><Relationship Id="rId8" Type="http://schemas.openxmlformats.org/officeDocument/2006/relationships/image" Target="../media/image29.png"/><Relationship Id="rId9" Type="http://schemas.openxmlformats.org/officeDocument/2006/relationships/image" Target="../media/image11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6.png"/><Relationship Id="rId5" Type="http://schemas.microsoft.com/office/2007/relationships/hdphoto" Target="../media/hdphoto3.wdp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Relationship Id="rId3" Type="http://schemas.microsoft.com/office/2007/relationships/hdphoto" Target="../media/hdphoto2.wdp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68.png"/><Relationship Id="rId9" Type="http://schemas.openxmlformats.org/officeDocument/2006/relationships/image" Target="../media/image67.png"/><Relationship Id="rId10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76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0767" y="2314181"/>
            <a:ext cx="10384836" cy="1056061"/>
          </a:xfrm>
        </p:spPr>
        <p:txBody>
          <a:bodyPr/>
          <a:lstStyle/>
          <a:p>
            <a:r>
              <a:rPr lang="en-US" sz="4400" dirty="0" smtClean="0"/>
              <a:t>Accelerating Plant Science with CyVerse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767" y="3429913"/>
            <a:ext cx="10384836" cy="512762"/>
          </a:xfrm>
        </p:spPr>
        <p:txBody>
          <a:bodyPr/>
          <a:lstStyle/>
          <a:p>
            <a:r>
              <a:rPr lang="en-US" dirty="0" smtClean="0"/>
              <a:t>Genomics Workflows, Data Management, and Training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83616" y="4228869"/>
            <a:ext cx="9519138" cy="119932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2400" b="1" dirty="0" smtClean="0">
                <a:solidFill>
                  <a:srgbClr val="142248"/>
                </a:solidFill>
              </a:rPr>
              <a:t>Jason Williams – Lead, CyVerse – Education, Outreach, Training</a:t>
            </a:r>
          </a:p>
          <a:p>
            <a:pPr lvl="0">
              <a:defRPr/>
            </a:pPr>
            <a:r>
              <a:rPr lang="en-US" sz="2000" dirty="0" smtClean="0">
                <a:solidFill>
                  <a:srgbClr val="142248"/>
                </a:solidFill>
              </a:rPr>
              <a:t>Cold Spring Harbor Laboratory</a:t>
            </a:r>
            <a:endParaRPr lang="en-US" sz="2000" dirty="0">
              <a:solidFill>
                <a:srgbClr val="142248"/>
              </a:solidFill>
            </a:endParaRPr>
          </a:p>
          <a:p>
            <a:pPr lvl="0">
              <a:defRPr/>
            </a:pPr>
            <a:endParaRPr lang="en-US" sz="2400" dirty="0" smtClean="0">
              <a:solidFill>
                <a:srgbClr val="142248"/>
              </a:solidFill>
            </a:endParaRPr>
          </a:p>
          <a:p>
            <a:pPr lvl="0">
              <a:defRPr/>
            </a:pPr>
            <a:r>
              <a:rPr lang="en-US" sz="2000" dirty="0" err="1" smtClean="0">
                <a:solidFill>
                  <a:srgbClr val="142248"/>
                </a:solidFill>
              </a:rPr>
              <a:t>williams@cshl.edu</a:t>
            </a:r>
            <a:r>
              <a:rPr lang="en-US" sz="2000" dirty="0" smtClean="0">
                <a:solidFill>
                  <a:srgbClr val="142248"/>
                </a:solidFill>
              </a:rPr>
              <a:t> [      @</a:t>
            </a:r>
            <a:r>
              <a:rPr lang="en-US" sz="2000" dirty="0" err="1" smtClean="0">
                <a:solidFill>
                  <a:srgbClr val="142248"/>
                </a:solidFill>
              </a:rPr>
              <a:t>JasonWilliamsNY</a:t>
            </a:r>
            <a:r>
              <a:rPr lang="en-US" sz="2000" dirty="0" smtClean="0">
                <a:solidFill>
                  <a:srgbClr val="142248"/>
                </a:solidFill>
              </a:rPr>
              <a:t>]</a:t>
            </a:r>
          </a:p>
          <a:p>
            <a:pPr lvl="0" algn="l">
              <a:defRPr/>
            </a:pPr>
            <a:r>
              <a:rPr lang="en-US" sz="2000" dirty="0" smtClean="0">
                <a:solidFill>
                  <a:srgbClr val="142248"/>
                </a:solidFill>
              </a:rPr>
              <a:t>                             </a:t>
            </a:r>
            <a:endParaRPr lang="en-US" sz="2000" dirty="0"/>
          </a:p>
        </p:txBody>
      </p:sp>
      <p:pic>
        <p:nvPicPr>
          <p:cNvPr id="5" name="Picture 4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13" y="5373690"/>
            <a:ext cx="302944" cy="2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555170" y="2222500"/>
            <a:ext cx="8313058" cy="38753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3800" dirty="0" smtClean="0">
                <a:solidFill>
                  <a:srgbClr val="000000"/>
                </a:solidFill>
              </a:rPr>
              <a:t>We strive to be the </a:t>
            </a:r>
            <a:r>
              <a:rPr lang="en-US" sz="3800" b="1" dirty="0" smtClean="0">
                <a:solidFill>
                  <a:srgbClr val="0971AB"/>
                </a:solidFill>
              </a:rPr>
              <a:t>CI Lego blocks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>
                <a:solidFill>
                  <a:srgbClr val="000000"/>
                </a:solidFill>
              </a:rPr>
              <a:t>Danish 'leg </a:t>
            </a:r>
            <a:r>
              <a:rPr lang="en-US" sz="3800" dirty="0" err="1" smtClean="0">
                <a:solidFill>
                  <a:srgbClr val="000000"/>
                </a:solidFill>
              </a:rPr>
              <a:t>godt</a:t>
            </a:r>
            <a:r>
              <a:rPr lang="en-US" sz="3800" dirty="0" smtClean="0">
                <a:solidFill>
                  <a:srgbClr val="000000"/>
                </a:solidFill>
              </a:rPr>
              <a:t>' - '</a:t>
            </a:r>
            <a:r>
              <a:rPr lang="en-US" sz="3800" b="1" dirty="0" smtClean="0">
                <a:solidFill>
                  <a:srgbClr val="000000"/>
                </a:solidFill>
              </a:rPr>
              <a:t>play well</a:t>
            </a:r>
            <a:r>
              <a:rPr lang="en-US" sz="3800" dirty="0" smtClean="0">
                <a:solidFill>
                  <a:srgbClr val="000000"/>
                </a:solidFill>
              </a:rPr>
              <a:t>’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/>
              <a:t>Also translates as '</a:t>
            </a:r>
            <a:r>
              <a:rPr lang="en-US" sz="3800" b="1" dirty="0" smtClean="0"/>
              <a:t>I put together</a:t>
            </a:r>
            <a:r>
              <a:rPr lang="en-US" sz="3800" dirty="0" smtClean="0"/>
              <a:t>' in Latin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/>
              <a:t>If a solution is not available you can craft your own using CyVerse CI components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693" y="2527301"/>
            <a:ext cx="3538163" cy="262708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Products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42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4114721" y="5534332"/>
            <a:ext cx="5938035" cy="6925"/>
          </a:xfrm>
          <a:prstGeom prst="line">
            <a:avLst/>
          </a:prstGeom>
          <a:ln w="38100">
            <a:solidFill>
              <a:srgbClr val="09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811118" y="5396329"/>
            <a:ext cx="303603" cy="292846"/>
          </a:xfrm>
          <a:prstGeom prst="ellipse">
            <a:avLst/>
          </a:prstGeom>
          <a:noFill/>
          <a:ln w="38100"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74095" y="1895759"/>
            <a:ext cx="609173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Ability to access and manage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Software to analyze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Computing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Skills and help to use software and interpret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55090" y="3880040"/>
            <a:ext cx="43587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Metadata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Ability to share data and workflows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Open source sustainable tools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55238" y="5587605"/>
            <a:ext cx="62331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High-performance and scalable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Ability automate and collaborate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Funding spent on science, not software or hardware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146563" y="3778491"/>
            <a:ext cx="5938035" cy="15287"/>
          </a:xfrm>
          <a:prstGeom prst="line">
            <a:avLst/>
          </a:prstGeom>
          <a:ln w="38100">
            <a:solidFill>
              <a:srgbClr val="09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828657" y="3643597"/>
            <a:ext cx="303603" cy="292846"/>
          </a:xfrm>
          <a:prstGeom prst="ellipse">
            <a:avLst/>
          </a:prstGeom>
          <a:noFill/>
          <a:ln w="38100"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828657" y="1725825"/>
            <a:ext cx="303603" cy="292846"/>
          </a:xfrm>
          <a:prstGeom prst="ellipse">
            <a:avLst/>
          </a:prstGeom>
          <a:noFill/>
          <a:ln w="38100"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114721" y="1875148"/>
            <a:ext cx="5961124" cy="16303"/>
          </a:xfrm>
          <a:prstGeom prst="line">
            <a:avLst/>
          </a:prstGeom>
          <a:ln w="38100">
            <a:solidFill>
              <a:srgbClr val="09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47442" y="5100697"/>
            <a:ext cx="2803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Increase Productivity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2151" y="3336775"/>
            <a:ext cx="29869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Ensure Reproducibility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29166" y="1474938"/>
            <a:ext cx="2379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Get Science Done</a:t>
            </a:r>
            <a:endParaRPr lang="en-US" sz="2400" dirty="0">
              <a:solidFill>
                <a:srgbClr val="0971AB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99" y="1786652"/>
            <a:ext cx="961903" cy="11033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51" y="3288956"/>
            <a:ext cx="1324601" cy="13650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51" y="5250229"/>
            <a:ext cx="1191983" cy="1253505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Features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6207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25" grpId="0" animBg="1"/>
      <p:bldP spid="13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product stack</a:t>
            </a:r>
            <a:endParaRPr lang="en-US" sz="4800" dirty="0"/>
          </a:p>
        </p:txBody>
      </p:sp>
      <p:pic>
        <p:nvPicPr>
          <p:cNvPr id="9" name="Content Placeholder 3" descr="iPlant Layer_Cak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r="-241" b="2811"/>
          <a:stretch/>
        </p:blipFill>
        <p:spPr>
          <a:xfrm>
            <a:off x="2853855" y="1623687"/>
            <a:ext cx="6366057" cy="4512471"/>
          </a:xfrm>
          <a:prstGeom prst="rect">
            <a:avLst/>
          </a:prstGeom>
          <a:ln w="12700" cmpd="sng">
            <a:noFill/>
          </a:ln>
          <a:effectLst>
            <a:outerShdw blurRad="152400" dist="88900" dir="2700000" algn="tl" rotWithShape="0">
              <a:prstClr val="black">
                <a:alpha val="35000"/>
              </a:prstClr>
            </a:outerShdw>
          </a:effectLst>
        </p:spPr>
      </p:pic>
      <p:sp>
        <p:nvSpPr>
          <p:cNvPr id="10" name="Left Arrow 9"/>
          <p:cNvSpPr/>
          <p:nvPr/>
        </p:nvSpPr>
        <p:spPr>
          <a:xfrm>
            <a:off x="9090059" y="2030570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8403" y="1877935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Ready to use</a:t>
            </a:r>
            <a:br>
              <a:rPr lang="en-US" sz="1600" b="1" dirty="0" smtClean="0">
                <a:solidFill>
                  <a:srgbClr val="0971AB"/>
                </a:solidFill>
              </a:rPr>
            </a:br>
            <a:r>
              <a:rPr lang="en-US" sz="1600" b="1" dirty="0" smtClean="0">
                <a:solidFill>
                  <a:srgbClr val="0971AB"/>
                </a:solidFill>
              </a:rPr>
              <a:t>Platforms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9090059" y="5108855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05580" y="4961500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Foundational</a:t>
            </a:r>
            <a:br>
              <a:rPr lang="en-US" sz="1600" b="1" dirty="0" smtClean="0">
                <a:solidFill>
                  <a:srgbClr val="0971AB"/>
                </a:solidFill>
              </a:rPr>
            </a:br>
            <a:r>
              <a:rPr lang="en-US" sz="1600" b="1" dirty="0" smtClean="0">
                <a:solidFill>
                  <a:srgbClr val="0971AB"/>
                </a:solidFill>
              </a:rPr>
              <a:t>Capabilities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>
            <a:off x="9090059" y="4132060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15796" y="4023945"/>
            <a:ext cx="18231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Established CI Components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9090059" y="3108263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35026" y="2955628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Extensible Services 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23" name="Shape 195"/>
          <p:cNvSpPr/>
          <p:nvPr/>
        </p:nvSpPr>
        <p:spPr>
          <a:xfrm rot="16200000">
            <a:off x="-248191" y="3673763"/>
            <a:ext cx="400165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008F00"/>
                </a:solidFill>
              </a:defRPr>
            </a:lvl1pPr>
          </a:lstStyle>
          <a:p>
            <a:r>
              <a:rPr sz="2600" dirty="0">
                <a:solidFill>
                  <a:srgbClr val="F19E1F"/>
                </a:solidFill>
              </a:rPr>
              <a:t>Ease of Use</a:t>
            </a:r>
          </a:p>
        </p:txBody>
      </p:sp>
      <p:sp>
        <p:nvSpPr>
          <p:cNvPr id="24" name="Shape 197"/>
          <p:cNvSpPr/>
          <p:nvPr/>
        </p:nvSpPr>
        <p:spPr>
          <a:xfrm>
            <a:off x="1992210" y="1585591"/>
            <a:ext cx="215899" cy="439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"/>
                </a:moveTo>
                <a:lnTo>
                  <a:pt x="10800" y="0"/>
                </a:lnTo>
                <a:lnTo>
                  <a:pt x="21600" y="1670"/>
                </a:lnTo>
                <a:lnTo>
                  <a:pt x="16200" y="167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670"/>
                </a:lnTo>
                <a:close/>
              </a:path>
            </a:pathLst>
          </a:custGeom>
          <a:solidFill>
            <a:srgbClr val="F19E1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206"/>
          <p:cNvSpPr/>
          <p:nvPr/>
        </p:nvSpPr>
        <p:spPr>
          <a:xfrm>
            <a:off x="2208110" y="1669699"/>
            <a:ext cx="207064" cy="4408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30"/>
                </a:moveTo>
                <a:lnTo>
                  <a:pt x="10800" y="21600"/>
                </a:lnTo>
                <a:lnTo>
                  <a:pt x="21600" y="19930"/>
                </a:lnTo>
                <a:lnTo>
                  <a:pt x="16200" y="19930"/>
                </a:lnTo>
                <a:lnTo>
                  <a:pt x="16200" y="0"/>
                </a:lnTo>
                <a:lnTo>
                  <a:pt x="5400" y="0"/>
                </a:lnTo>
                <a:lnTo>
                  <a:pt x="5400" y="19930"/>
                </a:lnTo>
                <a:close/>
              </a:path>
            </a:pathLst>
          </a:custGeom>
          <a:solidFill>
            <a:srgbClr val="0971AB"/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531B93"/>
                </a:solidFill>
              </a:defRPr>
            </a:pPr>
            <a:endParaRPr>
              <a:solidFill>
                <a:srgbClr val="0971AB"/>
              </a:solidFill>
            </a:endParaRPr>
          </a:p>
        </p:txBody>
      </p:sp>
      <p:sp>
        <p:nvSpPr>
          <p:cNvPr id="26" name="Shape 207"/>
          <p:cNvSpPr/>
          <p:nvPr/>
        </p:nvSpPr>
        <p:spPr>
          <a:xfrm rot="5383027">
            <a:off x="670443" y="3635931"/>
            <a:ext cx="400165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531B93"/>
                </a:solidFill>
              </a:defRPr>
            </a:lvl1pPr>
          </a:lstStyle>
          <a:p>
            <a:r>
              <a:rPr sz="2600" dirty="0">
                <a:solidFill>
                  <a:srgbClr val="0971AB"/>
                </a:solidFill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5475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09233" y="1151286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Effra" panose="02000506080000020004" pitchFamily="2" charset="0"/>
              </a:rPr>
              <a:t>Data Store </a:t>
            </a:r>
            <a:endParaRPr lang="en-US" sz="3600" dirty="0">
              <a:latin typeface="Effra" panose="0200050608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2327" y="3568793"/>
            <a:ext cx="78149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Initial 100 GB allocation – TB allocations available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Automatic data backup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Easy upload /download and sharing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83651" y="2382493"/>
            <a:ext cx="89459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The resources you need to share and manage data with your lab, colleagues and community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" y="827819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9233" y="1151286"/>
            <a:ext cx="88865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Discovery Environment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Hundreds of bioinformatics Apps in an easy-to-use interface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4276" y="3421297"/>
            <a:ext cx="102244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 </a:t>
            </a:r>
            <a:r>
              <a:rPr lang="en-US" sz="2800" u="sng" dirty="0"/>
              <a:t>p</a:t>
            </a:r>
            <a:r>
              <a:rPr lang="en-US" sz="2800" u="sng" dirty="0" smtClean="0"/>
              <a:t>latform</a:t>
            </a:r>
            <a:r>
              <a:rPr lang="en-US" sz="2800" dirty="0" smtClean="0"/>
              <a:t> that can run almost any bioinformatics application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Seamlessly integrated with data and high performance computing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User extensible – add your own applications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10" y="1151286"/>
            <a:ext cx="1740643" cy="14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9233" y="1151286"/>
            <a:ext cx="47608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Atmosphere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Cloud computing for the life sciences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0921" y="3351329"/>
            <a:ext cx="100957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Simple: quick access to hundreds of virtual machine images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Flexible: fully customize your software setup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Powerful: integrated with CyVerse computing and data resources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5" y="1287670"/>
            <a:ext cx="2062553" cy="11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9233" y="1151286"/>
            <a:ext cx="51716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Science APIs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Fully customize CyVerse resources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6695" y="3435132"/>
            <a:ext cx="1063534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Science-as-a-service platform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Define </a:t>
            </a:r>
            <a:r>
              <a:rPr lang="en-US" sz="2800" dirty="0"/>
              <a:t>your own compute, and storage </a:t>
            </a:r>
            <a:r>
              <a:rPr lang="en-US" sz="2800" dirty="0" smtClean="0"/>
              <a:t>resources (local and </a:t>
            </a:r>
            <a:r>
              <a:rPr lang="en-US" sz="2800" i="1" dirty="0" smtClean="0"/>
              <a:t>CyVerse</a:t>
            </a:r>
            <a:r>
              <a:rPr lang="en-US" sz="2800" dirty="0" smtClean="0"/>
              <a:t>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Build </a:t>
            </a:r>
            <a:r>
              <a:rPr lang="en-US" sz="2800" dirty="0"/>
              <a:t>your own app store of scientific codes and workflows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8" y="1151286"/>
            <a:ext cx="1926905" cy="12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9233" y="1151286"/>
            <a:ext cx="517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DNA Subway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Educational workflows for Genomes, DNA Barcoding, RNA-</a:t>
            </a:r>
            <a:r>
              <a:rPr lang="en-US" sz="2400" dirty="0" err="1" smtClean="0">
                <a:solidFill>
                  <a:srgbClr val="0971AB"/>
                </a:solidFill>
              </a:rPr>
              <a:t>Seq</a:t>
            </a:r>
            <a:r>
              <a:rPr lang="en-US" sz="2400" dirty="0" smtClean="0">
                <a:solidFill>
                  <a:srgbClr val="0971AB"/>
                </a:solidFill>
              </a:rPr>
              <a:t> 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9575" y="3384832"/>
            <a:ext cx="107324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Commonly used bioinformatics tools in streamlined workflows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Teach important concepts in biology and bioinformatics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Inquiry-based experiments for novel discovery and publication of data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8" y="1453243"/>
            <a:ext cx="1577993" cy="11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9233" y="1151286"/>
            <a:ext cx="27725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Bisque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Image analysis, management, and metadata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14121" y="3435132"/>
            <a:ext cx="91614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Secure </a:t>
            </a:r>
            <a:r>
              <a:rPr lang="en-US" sz="2800" dirty="0"/>
              <a:t>image storage, analysis, and data management 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I</a:t>
            </a:r>
            <a:r>
              <a:rPr lang="en-US" sz="2800" dirty="0" smtClean="0"/>
              <a:t>ntegrate </a:t>
            </a:r>
            <a:r>
              <a:rPr lang="en-US" sz="2800" dirty="0"/>
              <a:t>existing applications or create new </a:t>
            </a:r>
            <a:r>
              <a:rPr lang="en-US" sz="2800" dirty="0" smtClean="0"/>
              <a:t>ones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Custom </a:t>
            </a:r>
            <a:r>
              <a:rPr lang="en-US" sz="2800" dirty="0"/>
              <a:t>visualization and image handling routines and APIs</a:t>
            </a: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5" y="1076827"/>
            <a:ext cx="1784991" cy="18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79449"/>
            <a:ext cx="12192000" cy="1056061"/>
          </a:xfrm>
        </p:spPr>
        <p:txBody>
          <a:bodyPr/>
          <a:lstStyle/>
          <a:p>
            <a:r>
              <a:rPr lang="en-US" sz="4800" dirty="0" smtClean="0"/>
              <a:t>How can you do science in CyVerse?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6364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20533"/>
          </a:xfrm>
        </p:spPr>
        <p:txBody>
          <a:bodyPr/>
          <a:lstStyle/>
          <a:p>
            <a:r>
              <a:rPr lang="en-US" sz="5400" dirty="0" smtClean="0"/>
              <a:t>CyVerse Evolution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260283" y="4355325"/>
            <a:ext cx="304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CyVerse 2016</a:t>
            </a:r>
          </a:p>
          <a:p>
            <a:pPr algn="ctr"/>
            <a:r>
              <a:rPr lang="en-US" sz="2000" dirty="0" smtClean="0"/>
              <a:t>Transforming Science Through Data-Driven Discovery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4" y="1796155"/>
            <a:ext cx="2493819" cy="21241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2422" y="1719725"/>
            <a:ext cx="82703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971AB"/>
                </a:solidFill>
              </a:rPr>
              <a:t>Vision:</a:t>
            </a:r>
          </a:p>
          <a:p>
            <a:r>
              <a:rPr lang="en-US" sz="2800" dirty="0" smtClean="0"/>
              <a:t>Transforming science through data-driven discovery</a:t>
            </a:r>
          </a:p>
          <a:p>
            <a:endParaRPr lang="en-US" sz="2800" dirty="0">
              <a:solidFill>
                <a:srgbClr val="0971AB"/>
              </a:solidFill>
            </a:endParaRPr>
          </a:p>
          <a:p>
            <a:r>
              <a:rPr lang="en-US" sz="2800" dirty="0" smtClean="0">
                <a:solidFill>
                  <a:srgbClr val="0971AB"/>
                </a:solidFill>
              </a:rPr>
              <a:t>Mission:</a:t>
            </a:r>
          </a:p>
          <a:p>
            <a:r>
              <a:rPr lang="en-US" sz="2800" dirty="0" smtClean="0"/>
              <a:t>Design, develop, deploy, and expand a national </a:t>
            </a:r>
            <a:r>
              <a:rPr lang="en-US" sz="2800" dirty="0" smtClean="0">
                <a:solidFill>
                  <a:srgbClr val="F19E1F"/>
                </a:solidFill>
              </a:rPr>
              <a:t>cyberinfrastructure</a:t>
            </a:r>
            <a:r>
              <a:rPr lang="en-US" sz="2800" dirty="0" smtClean="0"/>
              <a:t> for life science research, and train scientists in its use</a:t>
            </a:r>
          </a:p>
          <a:p>
            <a:endParaRPr lang="en-US" sz="2800" dirty="0"/>
          </a:p>
          <a:p>
            <a:pPr algn="ctr"/>
            <a:r>
              <a:rPr lang="en-US" sz="2800" dirty="0" smtClean="0">
                <a:solidFill>
                  <a:srgbClr val="0971AB"/>
                </a:solidFill>
              </a:rPr>
              <a:t>More than 30K users, PB of data, and hundreds of publications, courses, and discoveries</a:t>
            </a:r>
            <a:endParaRPr lang="en-US" sz="28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3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666938"/>
            <a:ext cx="5763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Effra" panose="02000506080000020004" pitchFamily="2" charset="0"/>
              </a:rPr>
              <a:t>CyVerse Data Commons</a:t>
            </a:r>
            <a:endParaRPr lang="en-US" dirty="0">
              <a:latin typeface="Effra" panose="02000506080000020004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5650" y="1336883"/>
            <a:ext cx="894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 Making data discoverable and reusable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534" y="2148858"/>
            <a:ext cx="8535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Store architecture is built for metadata management </a:t>
            </a:r>
          </a:p>
          <a:p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209305" y="2860370"/>
            <a:ext cx="92186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Data within CyVerse maintains provenance and can be labeled using a variety of metadata templates or using custom schemas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Direct submission of sequencing data to NCBI Sequence Read Archive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Request DOIs and ARKs (Archival Resource Key) for permanent data identification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Support for elastic search, data sharing, and anonymous access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0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666938"/>
            <a:ext cx="5763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Effra" panose="02000506080000020004" pitchFamily="2" charset="0"/>
              </a:rPr>
              <a:t>CyVerse Data Commons</a:t>
            </a:r>
            <a:endParaRPr lang="en-US" dirty="0">
              <a:latin typeface="Effra" panose="02000506080000020004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5650" y="1336883"/>
            <a:ext cx="894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 Supporting the lifecycle of data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3005344" y="4305050"/>
            <a:ext cx="2438221" cy="45719"/>
          </a:xfrm>
          <a:prstGeom prst="rect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80" y="3295720"/>
            <a:ext cx="2984754" cy="1855591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31" y="4223516"/>
            <a:ext cx="1239771" cy="1239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305" y="3161371"/>
            <a:ext cx="2918758" cy="198994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6718" y="3161371"/>
            <a:ext cx="2543063" cy="174482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3998" y="3830430"/>
            <a:ext cx="2399436" cy="163285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983967" y="2524478"/>
            <a:ext cx="224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971AB"/>
                </a:solidFill>
              </a:rPr>
              <a:t> Simple upload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1997" y="2524477"/>
            <a:ext cx="310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971AB"/>
                </a:solidFill>
              </a:rPr>
              <a:t>markup, search</a:t>
            </a:r>
            <a:r>
              <a:rPr lang="en-US" sz="2400" b="1" smtClean="0">
                <a:solidFill>
                  <a:srgbClr val="0971AB"/>
                </a:solidFill>
              </a:rPr>
              <a:t>, share</a:t>
            </a:r>
            <a:endParaRPr lang="en-US" sz="2400" b="1" dirty="0" smtClean="0">
              <a:solidFill>
                <a:srgbClr val="0971A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4040" y="2524476"/>
            <a:ext cx="310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0971AB"/>
                </a:solidFill>
              </a:rPr>
              <a:t>publish</a:t>
            </a:r>
            <a:endParaRPr lang="en-US" sz="2400" b="1" dirty="0" smtClean="0">
              <a:solidFill>
                <a:srgbClr val="0971A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5400000">
            <a:off x="6985803" y="4221317"/>
            <a:ext cx="2438221" cy="45719"/>
          </a:xfrm>
          <a:prstGeom prst="rect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60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666938"/>
            <a:ext cx="558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Effra" panose="02000506080000020004" pitchFamily="2" charset="0"/>
              </a:rPr>
              <a:t>Discovery Environment</a:t>
            </a:r>
            <a:endParaRPr lang="en-US" dirty="0"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5650" y="1336883"/>
            <a:ext cx="894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 End-to-end workflows for genomics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3" y="790084"/>
            <a:ext cx="1163917" cy="996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6" y="2247769"/>
            <a:ext cx="2825304" cy="22071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1733" y="1992494"/>
            <a:ext cx="3752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RNA-</a:t>
            </a:r>
            <a:r>
              <a:rPr lang="en-US" sz="2000" dirty="0" err="1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Seq</a:t>
            </a:r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 1: Differential Expression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77" y="2035092"/>
            <a:ext cx="3404435" cy="2386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50432" y="1992494"/>
            <a:ext cx="3208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RNA-</a:t>
            </a:r>
            <a:r>
              <a:rPr lang="en-US" sz="2000" dirty="0" err="1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Seq</a:t>
            </a:r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 2: High-throughput 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935" y="2183818"/>
            <a:ext cx="3264455" cy="22375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95223" y="1992494"/>
            <a:ext cx="2127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Genome Assembly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22" y="4613698"/>
            <a:ext cx="2723267" cy="20410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72361" y="4515926"/>
            <a:ext cx="273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Transcriptome Assembly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547" y="4690941"/>
            <a:ext cx="2940059" cy="204093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51663" y="4515926"/>
            <a:ext cx="2621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WQ-Maker Annotation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265" y="4844373"/>
            <a:ext cx="1989615" cy="18874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05464" y="4515926"/>
            <a:ext cx="2299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Association Studies 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42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666938"/>
            <a:ext cx="558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Effra" panose="02000506080000020004" pitchFamily="2" charset="0"/>
              </a:rPr>
              <a:t>Discovery Environment</a:t>
            </a:r>
            <a:endParaRPr lang="en-US" dirty="0"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5650" y="1336883"/>
            <a:ext cx="894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 User friendly, developer friendly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3" y="790084"/>
            <a:ext cx="1163917" cy="996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30" y="2530002"/>
            <a:ext cx="5262182" cy="319269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304" y="2530002"/>
            <a:ext cx="1247592" cy="10648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19734" y="3366712"/>
            <a:ext cx="2030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13B5B"/>
                </a:solidFill>
                <a:ea typeface="TextaW00-Regular" charset="0"/>
                <a:cs typeface="TextaW00-Regular" charset="0"/>
              </a:rPr>
              <a:t>The Agave Platform</a:t>
            </a:r>
          </a:p>
          <a:p>
            <a:pPr algn="ctr"/>
            <a:r>
              <a:rPr lang="en-US" sz="2000" b="1" dirty="0" smtClean="0">
                <a:solidFill>
                  <a:srgbClr val="013B5B"/>
                </a:solidFill>
                <a:ea typeface="TextaW00-Regular" charset="0"/>
                <a:cs typeface="TextaW00-Regular" charset="0"/>
              </a:rPr>
              <a:t>API</a:t>
            </a:r>
            <a:endParaRPr lang="en-US" sz="2000" b="1" dirty="0">
              <a:solidFill>
                <a:srgbClr val="013B5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25" name="Picture 2" descr="https://developer.ibm.com/bluemix/wp-content/uploads/sites/20/2015/06/docker-logo-3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54" y="4438364"/>
            <a:ext cx="963313" cy="80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tps://www.xsede.org/image/image_gallery?uuid=4763ec36-920a-4daa-95bb-9fa28b4c2ea2&amp;groupId=18157&amp;t=1403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20" y="3302467"/>
            <a:ext cx="1239637" cy="12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incommon.org/newsletter/images/xsede-full-colo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930" y="3684206"/>
            <a:ext cx="1497316" cy="5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061" y="1489516"/>
            <a:ext cx="830344" cy="7109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17" y="1772238"/>
            <a:ext cx="631532" cy="8926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799" y="1935701"/>
            <a:ext cx="974680" cy="565745"/>
          </a:xfrm>
          <a:prstGeom prst="rect">
            <a:avLst/>
          </a:prstGeom>
        </p:spPr>
      </p:pic>
      <p:pic>
        <p:nvPicPr>
          <p:cNvPr id="2052" name="Picture 4" descr="https://encrypted-tbn1.gstatic.com/images?q=tbn:ANd9GcSpcThAV6beL_g_lLT86WkSjmxRDjbBOZJuXb1ZpRE4Z25IZ4D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588" y="5050008"/>
            <a:ext cx="1677065" cy="6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9231796" y="2666133"/>
            <a:ext cx="211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CyVerse Platforms</a:t>
            </a:r>
            <a:endParaRPr lang="en-US" sz="2000" b="1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080017" y="4315148"/>
            <a:ext cx="2668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XSEDE Supercomputing</a:t>
            </a:r>
            <a:endParaRPr lang="en-US" sz="2000" b="1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31796" y="5765707"/>
            <a:ext cx="2605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External cloud systems</a:t>
            </a:r>
            <a:endParaRPr lang="en-US" sz="2000" b="1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 rot="5400000" flipV="1">
            <a:off x="3911783" y="4213256"/>
            <a:ext cx="4801966" cy="45719"/>
          </a:xfrm>
          <a:prstGeom prst="rect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075675" y="3062423"/>
            <a:ext cx="846375" cy="803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107509" y="4484251"/>
            <a:ext cx="971376" cy="734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8093676" y="4176223"/>
            <a:ext cx="805873" cy="7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72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666938"/>
            <a:ext cx="3333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Effra" panose="02000506080000020004" pitchFamily="2" charset="0"/>
              </a:rPr>
              <a:t>DNA Subway</a:t>
            </a:r>
            <a:endParaRPr lang="en-US" dirty="0"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2812" y="1243413"/>
            <a:ext cx="894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Classroom applications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1" y="810982"/>
            <a:ext cx="1002985" cy="74725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05" y="2468493"/>
            <a:ext cx="4253697" cy="2773452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836" y="1161627"/>
            <a:ext cx="2419392" cy="74101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844" y="3681799"/>
            <a:ext cx="1828509" cy="106860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723" y="3832065"/>
            <a:ext cx="2269194" cy="91834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46955" y="2082525"/>
            <a:ext cx="6085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Classroom-friendly RNA-Seq workflows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More than 900Gbs Student-faculty projects analyzed in 36 genomes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Online educational materials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5246955" y="4928637"/>
            <a:ext cx="6265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DNA Barcoding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~10,000 student-analyzed barcodes and 125 novel NCBI submissions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Online educational materials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94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79449"/>
            <a:ext cx="12192000" cy="1056061"/>
          </a:xfrm>
        </p:spPr>
        <p:txBody>
          <a:bodyPr/>
          <a:lstStyle/>
          <a:p>
            <a:r>
              <a:rPr lang="en-US" sz="4800" dirty="0" smtClean="0"/>
              <a:t>How can I use CyVerse?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16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381" y="544665"/>
            <a:ext cx="10814892" cy="629642"/>
          </a:xfrm>
        </p:spPr>
        <p:txBody>
          <a:bodyPr/>
          <a:lstStyle/>
          <a:p>
            <a:r>
              <a:rPr lang="en-US" dirty="0" smtClean="0"/>
              <a:t>Hands-on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381" y="983703"/>
            <a:ext cx="9508659" cy="376237"/>
          </a:xfrm>
        </p:spPr>
        <p:txBody>
          <a:bodyPr/>
          <a:lstStyle/>
          <a:p>
            <a:r>
              <a:rPr lang="en-US" dirty="0" smtClean="0"/>
              <a:t>Workshops that reach users where they are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3" y="2378192"/>
            <a:ext cx="3312717" cy="2474314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2898" y="1702872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971AB"/>
                </a:solidFill>
              </a:rPr>
              <a:t>Tools &amp; Services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4858" y="1702872"/>
            <a:ext cx="306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971AB"/>
                </a:solidFill>
              </a:rPr>
              <a:t>Genomics in Education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9358" y="5025752"/>
            <a:ext cx="5168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Two days; ta</a:t>
            </a:r>
            <a:r>
              <a:rPr lang="en-US" sz="2000" dirty="0"/>
              <a:t>r</a:t>
            </a:r>
            <a:r>
              <a:rPr lang="en-US" sz="2000" dirty="0" smtClean="0"/>
              <a:t>geted to researchers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Hands-on learning modules tailor to 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Individual consultations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1026 participants since 2011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159" y="2383626"/>
            <a:ext cx="3332035" cy="2468880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799463" y="5025751"/>
            <a:ext cx="4593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Two days; targeted to educators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air bioinformatics with classroom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Help for generating lesson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748 participants since 2010</a:t>
            </a:r>
            <a:endParaRPr lang="en-US" sz="2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126226" y="1702872"/>
            <a:ext cx="10160" cy="3654179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381" y="544665"/>
            <a:ext cx="10814892" cy="629642"/>
          </a:xfrm>
        </p:spPr>
        <p:txBody>
          <a:bodyPr/>
          <a:lstStyle/>
          <a:p>
            <a:r>
              <a:rPr lang="en-US" dirty="0" smtClean="0"/>
              <a:t>Online learning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381" y="1050609"/>
            <a:ext cx="9508659" cy="376237"/>
          </a:xfrm>
        </p:spPr>
        <p:txBody>
          <a:bodyPr/>
          <a:lstStyle/>
          <a:p>
            <a:r>
              <a:rPr lang="en-US" dirty="0" smtClean="0"/>
              <a:t>Documentation, tutorials, and help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65527" y="1902848"/>
            <a:ext cx="220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971AB"/>
                </a:solidFill>
              </a:rPr>
              <a:t>Learning Center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2045" y="4716272"/>
            <a:ext cx="2199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wiki.cyverse.org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Documentation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502880" y="2157044"/>
            <a:ext cx="15444" cy="2300804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42496" y="1902848"/>
            <a:ext cx="761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971AB"/>
                </a:solidFill>
              </a:rPr>
              <a:t>Wiki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59008" y="1902848"/>
            <a:ext cx="101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971AB"/>
                </a:solidFill>
              </a:rPr>
              <a:t>Forum</a:t>
            </a:r>
            <a:endParaRPr lang="en-US" sz="2400" dirty="0">
              <a:solidFill>
                <a:srgbClr val="0971A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38" y="2611773"/>
            <a:ext cx="2937758" cy="16351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56" y="2622387"/>
            <a:ext cx="2106029" cy="16245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75027" y="4705096"/>
            <a:ext cx="3382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cyverse.org/learning-center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Tutorials and quick-starts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520139" y="2157045"/>
            <a:ext cx="15444" cy="2300804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467" y="2570478"/>
            <a:ext cx="2122384" cy="16764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706425" y="4705096"/>
            <a:ext cx="3316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ask.iplantcollaborative.org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Community help/Q&amp;A</a:t>
            </a:r>
          </a:p>
        </p:txBody>
      </p:sp>
    </p:spTree>
    <p:extLst>
      <p:ext uri="{BB962C8B-B14F-4D97-AF65-F5344CB8AC3E}">
        <p14:creationId xmlns:p14="http://schemas.microsoft.com/office/powerpoint/2010/main" val="6758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03971" y="2257741"/>
            <a:ext cx="9144000" cy="512762"/>
          </a:xfrm>
        </p:spPr>
        <p:txBody>
          <a:bodyPr/>
          <a:lstStyle/>
          <a:p>
            <a:r>
              <a:rPr lang="en-US" dirty="0" smtClean="0"/>
              <a:t>CyVerse Executive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003" y="2117456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Getting Data </a:t>
            </a:r>
            <a:r>
              <a:rPr lang="en-US" sz="6000" smtClean="0"/>
              <a:t>into CyVerse</a:t>
            </a:r>
            <a:endParaRPr lang="en-US" sz="6000" dirty="0" smtClean="0"/>
          </a:p>
          <a:p>
            <a:pPr algn="ctr"/>
            <a:endParaRPr lang="en-US" sz="4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92" y="3328253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CyVerse Evolution</a:t>
            </a:r>
            <a:endParaRPr lang="en-US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231188"/>
            <a:ext cx="304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iPlant 2008</a:t>
            </a:r>
          </a:p>
          <a:p>
            <a:pPr algn="ctr"/>
            <a:r>
              <a:rPr lang="en-US" sz="2000" dirty="0" smtClean="0"/>
              <a:t>Empowering a New </a:t>
            </a:r>
          </a:p>
          <a:p>
            <a:pPr algn="ctr"/>
            <a:r>
              <a:rPr lang="en-US" sz="2000" dirty="0" smtClean="0"/>
              <a:t>Plant Biology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710058" y="4231188"/>
            <a:ext cx="304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iPlant 2013</a:t>
            </a:r>
          </a:p>
          <a:p>
            <a:pPr algn="ctr"/>
            <a:r>
              <a:rPr lang="en-US" sz="2000" dirty="0" smtClean="0"/>
              <a:t>Cyberinfrastructure for </a:t>
            </a:r>
          </a:p>
          <a:p>
            <a:pPr algn="ctr"/>
            <a:r>
              <a:rPr lang="en-US" sz="2000" dirty="0" smtClean="0"/>
              <a:t>Life Science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673725" y="4131343"/>
            <a:ext cx="304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CyVerse 2016</a:t>
            </a:r>
          </a:p>
          <a:p>
            <a:pPr algn="ctr"/>
            <a:r>
              <a:rPr lang="en-US" sz="2000" dirty="0" smtClean="0"/>
              <a:t>Transforming Science Through Data-Driven Discovery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182670" y="3144982"/>
            <a:ext cx="11009330" cy="124790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87000">
                <a:srgbClr val="98B099"/>
              </a:gs>
              <a:gs pos="49000">
                <a:srgbClr val="0098AC">
                  <a:alpha val="39000"/>
                </a:srgbClr>
              </a:gs>
              <a:gs pos="21000">
                <a:srgbClr val="0971A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434" l="1895" r="100000">
                        <a14:foregroundMark x1="20842" y1="14318" x2="20842" y2="14318"/>
                        <a14:foregroundMark x1="18526" y1="31767" x2="18526" y2="31767"/>
                        <a14:foregroundMark x1="21895" y1="51678" x2="21895" y2="51678"/>
                        <a14:foregroundMark x1="46947" y1="25503" x2="46947" y2="25503"/>
                        <a14:foregroundMark x1="63789" y1="21029" x2="63789" y2="21029"/>
                        <a14:foregroundMark x1="85684" y1="39150" x2="85684" y2="39150"/>
                        <a14:foregroundMark x1="65895" y1="57271" x2="65895" y2="57271"/>
                        <a14:foregroundMark x1="58526" y1="79418" x2="58526" y2="794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86" y="2273033"/>
            <a:ext cx="1985742" cy="18686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883" y="1760775"/>
            <a:ext cx="2678889" cy="22818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9" y="2533589"/>
            <a:ext cx="1255522" cy="12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582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CyVerse Data Store 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407" y="2496525"/>
            <a:ext cx="963020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Store any type of file related to your research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Move files seamlessly between CyVerse platforms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Automate file transfers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Share files with lab members, collaborators, and communities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704253"/>
            <a:ext cx="564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CyVerse Data Store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872" y="2359969"/>
            <a:ext cx="3375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Effra" panose="02000506080000020004" pitchFamily="2" charset="0"/>
              </a:rPr>
              <a:t>Command line</a:t>
            </a:r>
            <a:endParaRPr lang="en-US" sz="4000" dirty="0">
              <a:latin typeface="Effra" panose="0200050608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71530" y="2359969"/>
            <a:ext cx="3562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Effra" panose="02000506080000020004" pitchFamily="2" charset="0"/>
              </a:rPr>
              <a:t>Point-and-click</a:t>
            </a:r>
            <a:endParaRPr lang="en-US" sz="4000" dirty="0">
              <a:latin typeface="Effra" panose="02000506080000020004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5089848" y="4074925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46" y="3312262"/>
            <a:ext cx="2998367" cy="1544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8861355" y="4992411"/>
            <a:ext cx="14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ffra" panose="02000506080000020004" pitchFamily="2" charset="0"/>
              </a:rPr>
              <a:t>iCommands             </a:t>
            </a:r>
            <a:endParaRPr lang="en-US" dirty="0">
              <a:latin typeface="Effra" panose="0200050608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1411" y="1462952"/>
            <a:ext cx="3281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Multiple ways to access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708" y="4992411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Effra" panose="02000506080000020004" pitchFamily="2" charset="0"/>
              </a:rPr>
              <a:t>Cyberduck                                     </a:t>
            </a:r>
            <a:r>
              <a:rPr lang="en-US" dirty="0" smtClean="0">
                <a:latin typeface="Effra" panose="02000506080000020004" pitchFamily="2" charset="0"/>
              </a:rPr>
              <a:t>Discovery Environment</a:t>
            </a:r>
            <a:endParaRPr lang="en-US" dirty="0">
              <a:latin typeface="Effra" panose="0200050608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72" y="3285651"/>
            <a:ext cx="1570771" cy="15707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203" y="3312262"/>
            <a:ext cx="3114325" cy="161171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8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771078"/>
            <a:ext cx="7171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Discovery Environment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673774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Simple upload/download for small files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Bulk upload files and folders (&lt;10GB)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Import from URL (no size limit)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56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Covers most upload/download sharing needs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314365" y="5322364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    Some size/speed limitations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3A4B8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34" y="1966298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66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5115" y="771078"/>
            <a:ext cx="349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ffra" panose="02000506080000020004" pitchFamily="2" charset="0"/>
              </a:rPr>
              <a:t>Cyberduck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59041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Drag and drop files and folders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No size limit, file editing/previews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Easy Desktop functionality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56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1" name="Rectangle 20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More like desktop file systems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4365" y="5322364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 permissions/metadata control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367" y="1951299"/>
            <a:ext cx="3868158" cy="24047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4037" y="740567"/>
            <a:ext cx="3796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ffra" panose="02000506080000020004" pitchFamily="2" charset="0"/>
              </a:rPr>
              <a:t>iCommands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52071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Full flexibility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Ability to script and automate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Access from terminal/server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812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Customizability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698446" y="5345250"/>
            <a:ext cx="5653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Requires some command line expertise</a:t>
            </a:r>
            <a:endParaRPr lang="en-US" sz="2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600" y="1965530"/>
            <a:ext cx="3981355" cy="218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3A4B8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1959579"/>
            <a:ext cx="9914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Cyberduck</a:t>
            </a:r>
            <a:r>
              <a:rPr lang="en-US" sz="4800" dirty="0" smtClean="0"/>
              <a:t> and </a:t>
            </a:r>
            <a:r>
              <a:rPr lang="en-US" sz="4800" smtClean="0"/>
              <a:t>iCommands Demo</a:t>
            </a:r>
            <a:endParaRPr lang="en-US" sz="48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49" y="3311925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0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1905185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Discovery Environment</a:t>
            </a:r>
          </a:p>
          <a:p>
            <a:pPr algn="ctr"/>
            <a:endParaRPr lang="en-US" sz="48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77" y="3577836"/>
            <a:ext cx="1740643" cy="14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682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Discovery Environment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755" y="2668701"/>
            <a:ext cx="102244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 </a:t>
            </a:r>
            <a:r>
              <a:rPr lang="en-US" sz="2800" u="sng" dirty="0"/>
              <a:t>p</a:t>
            </a:r>
            <a:r>
              <a:rPr lang="en-US" sz="2800" u="sng" dirty="0" smtClean="0"/>
              <a:t>latform</a:t>
            </a:r>
            <a:r>
              <a:rPr lang="en-US" sz="2800" dirty="0" smtClean="0"/>
              <a:t> that can run almost any bioinformatics application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Seamlessly integrated with data and high performance computing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User extensible – add your own applications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657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61253" y="3409642"/>
            <a:ext cx="49509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Upload / Download files and folders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Share files via URL (Public Links)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Share files/folders with other users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11803" y="2474507"/>
            <a:ext cx="118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Data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5400000">
            <a:off x="3751372" y="4092571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971A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38373" y="1019812"/>
            <a:ext cx="1822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Manage data</a:t>
            </a:r>
            <a:endParaRPr lang="en-US" sz="1050" dirty="0">
              <a:solidFill>
                <a:srgbClr val="0971AB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38373" y="474693"/>
            <a:ext cx="7076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Discovery Environment Overview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5" y="654052"/>
            <a:ext cx="854329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09" y="2474507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ight Arrow 16"/>
          <p:cNvSpPr/>
          <p:nvPr/>
        </p:nvSpPr>
        <p:spPr>
          <a:xfrm>
            <a:off x="5963189" y="2523650"/>
            <a:ext cx="974311" cy="629268"/>
          </a:xfrm>
          <a:prstGeom prst="rightArrow">
            <a:avLst/>
          </a:prstGeom>
          <a:noFill/>
          <a:ln w="38100">
            <a:solidFill>
              <a:srgbClr val="D96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98" y="2471193"/>
            <a:ext cx="736600" cy="7112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55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 rot="5400000">
            <a:off x="3751372" y="4092571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11803" y="2474507"/>
            <a:ext cx="1250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Apps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2320" y="3445446"/>
            <a:ext cx="50683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Run hundreds of bioinformatics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Build automated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Modify Apps or integrate new ones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8373" y="1019812"/>
            <a:ext cx="5271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Analyze data and customize Applications</a:t>
            </a:r>
            <a:endParaRPr lang="en-US" sz="1050" dirty="0">
              <a:solidFill>
                <a:srgbClr val="0971AB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8373" y="474693"/>
            <a:ext cx="7076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Discovery Environment Overview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5" y="654052"/>
            <a:ext cx="85432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09" y="2474507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ight Arrow 25"/>
          <p:cNvSpPr/>
          <p:nvPr/>
        </p:nvSpPr>
        <p:spPr>
          <a:xfrm>
            <a:off x="5963189" y="2867759"/>
            <a:ext cx="974311" cy="629268"/>
          </a:xfrm>
          <a:prstGeom prst="rightArrow">
            <a:avLst/>
          </a:prstGeom>
          <a:noFill/>
          <a:ln w="38100">
            <a:solidFill>
              <a:srgbClr val="D96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98" y="2505853"/>
            <a:ext cx="749300" cy="7366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90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5400" dirty="0" smtClean="0"/>
              <a:t>CyVerse is Built for Data</a:t>
            </a:r>
            <a:endParaRPr lang="en-US" sz="5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63" y="2175939"/>
            <a:ext cx="2496697" cy="191916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68" y="2175939"/>
            <a:ext cx="2944866" cy="188708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186" y="2175939"/>
            <a:ext cx="2715491" cy="1919161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746" y="2184428"/>
            <a:ext cx="2499492" cy="1878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92363" y="4150123"/>
            <a:ext cx="1148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 Plant / Microbial                Animal 	           Biomedical      Ecological/Climate 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385753" y="5172585"/>
            <a:ext cx="742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971AB"/>
                </a:solidFill>
              </a:rPr>
              <a:t>CyVerse supports all domains of life science</a:t>
            </a:r>
          </a:p>
        </p:txBody>
      </p:sp>
    </p:spTree>
    <p:extLst>
      <p:ext uri="{BB962C8B-B14F-4D97-AF65-F5344CB8AC3E}">
        <p14:creationId xmlns:p14="http://schemas.microsoft.com/office/powerpoint/2010/main" val="69192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 rot="5400000">
            <a:off x="3751372" y="4092571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971A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11803" y="2474507"/>
            <a:ext cx="2060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Analyses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1253" y="3332642"/>
            <a:ext cx="47793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Monitor job status and find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Cancel jobs or re-launch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Detailed job history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8373" y="1019812"/>
            <a:ext cx="8535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View history, find results, reproduce analyses, optimize parameters</a:t>
            </a:r>
            <a:endParaRPr lang="en-US" sz="1050" dirty="0">
              <a:solidFill>
                <a:srgbClr val="0971AB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8373" y="474693"/>
            <a:ext cx="7076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Discovery Environment Overview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5" y="654052"/>
            <a:ext cx="85432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09" y="2474507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ight Arrow 25"/>
          <p:cNvSpPr/>
          <p:nvPr/>
        </p:nvSpPr>
        <p:spPr>
          <a:xfrm>
            <a:off x="5963189" y="3182393"/>
            <a:ext cx="974311" cy="629268"/>
          </a:xfrm>
          <a:prstGeom prst="rightArrow">
            <a:avLst/>
          </a:prstGeom>
          <a:noFill/>
          <a:ln w="38100">
            <a:solidFill>
              <a:srgbClr val="D96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98" y="2485550"/>
            <a:ext cx="749300" cy="6858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58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2035814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Discovery Environment Demo</a:t>
            </a:r>
          </a:p>
          <a:p>
            <a:pPr algn="ctr"/>
            <a:endParaRPr lang="en-US" sz="48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49" y="3524197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5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311411" y="1633917"/>
            <a:ext cx="707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Demo analysis – sequence alignment using MUSCLE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1411" y="3885403"/>
            <a:ext cx="79944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View sample data in iPlant Data Store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Launch a job using the MUSCLE sequence alignment app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Monitor the job progress and view results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311411" y="2622635"/>
            <a:ext cx="1070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Effra" panose="02000506080000020004" pitchFamily="2" charset="0"/>
              </a:rPr>
              <a:t>Task: </a:t>
            </a:r>
            <a:r>
              <a:rPr lang="en-US" sz="2400" dirty="0" smtClean="0">
                <a:latin typeface="Effra" panose="02000506080000020004" pitchFamily="2" charset="0"/>
              </a:rPr>
              <a:t>Take unaligned DNA sequences in FASTA format and create a multiple alignment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2812" y="875218"/>
            <a:ext cx="682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Discovery Environment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4" y="875219"/>
            <a:ext cx="1196577" cy="10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2101128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Atmosphere</a:t>
            </a:r>
          </a:p>
          <a:p>
            <a:pPr algn="ctr"/>
            <a:endParaRPr lang="en-US" sz="4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22" y="3370483"/>
            <a:ext cx="2062553" cy="11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3957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prstClr val="black"/>
                </a:solidFill>
                <a:latin typeface="Effra" panose="02000506080000020004" pitchFamily="2" charset="0"/>
              </a:rPr>
              <a:t>Atmosphere</a:t>
            </a:r>
            <a:endParaRPr lang="en-US" sz="24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755" y="2668701"/>
            <a:ext cx="100957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Simple: 1-click access to hundreds of virtual machine images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Flexible: Fully customize your software setup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Powerful: Integrated with CyVerse computing and data resources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7" y="99738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38373" y="1019812"/>
            <a:ext cx="379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Effra" panose="02000506080000020004" pitchFamily="2" charset="0"/>
              </a:rPr>
              <a:t>Important concepts: Image</a:t>
            </a:r>
            <a:endParaRPr lang="en-US" sz="105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8373" y="474693"/>
            <a:ext cx="6073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latin typeface="Effra" panose="02000506080000020004" pitchFamily="2" charset="0"/>
              </a:rPr>
              <a:t>What is Cloud Computing?</a:t>
            </a:r>
            <a:endParaRPr lang="en-US" sz="16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pic>
        <p:nvPicPr>
          <p:cNvPr id="3074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89" y="2927332"/>
            <a:ext cx="2395949" cy="1493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1830" y="3137172"/>
            <a:ext cx="933005" cy="933005"/>
          </a:xfrm>
          <a:prstGeom prst="rect">
            <a:avLst/>
          </a:prstGeom>
        </p:spPr>
      </p:pic>
      <p:pic>
        <p:nvPicPr>
          <p:cNvPr id="3076" name="Picture 4" descr="http://png-3.findicons.com/files/icons/1580/devine_icons_part_2/512/cd_dvd_drive_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210" y="2675322"/>
            <a:ext cx="588076" cy="5880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76" y="2256123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76" y="3591745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rved Left Arrow 3"/>
          <p:cNvSpPr/>
          <p:nvPr/>
        </p:nvSpPr>
        <p:spPr>
          <a:xfrm rot="16200000">
            <a:off x="2712595" y="1266150"/>
            <a:ext cx="630465" cy="1920116"/>
          </a:xfrm>
          <a:prstGeom prst="curvedLeftArrow">
            <a:avLst/>
          </a:prstGeom>
          <a:solidFill>
            <a:srgbClr val="D96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6728"/>
              </a:solidFill>
            </a:endParaRPr>
          </a:p>
        </p:txBody>
      </p:sp>
      <p:sp>
        <p:nvSpPr>
          <p:cNvPr id="22" name="Curved Left Arrow 21"/>
          <p:cNvSpPr/>
          <p:nvPr/>
        </p:nvSpPr>
        <p:spPr>
          <a:xfrm rot="16200000" flipH="1">
            <a:off x="2890637" y="4287144"/>
            <a:ext cx="630465" cy="1920116"/>
          </a:xfrm>
          <a:prstGeom prst="curvedLeftArrow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3A4B8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8108298">
            <a:off x="4840868" y="2690210"/>
            <a:ext cx="291649" cy="866188"/>
          </a:xfrm>
          <a:prstGeom prst="downArrow">
            <a:avLst/>
          </a:prstGeom>
          <a:solidFill>
            <a:srgbClr val="D96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5769" y="212460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Image (file)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285897" y="4840397"/>
            <a:ext cx="217239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Document(s) (file)</a:t>
            </a:r>
          </a:p>
          <a:p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 rot="14653378">
            <a:off x="6932708" y="1853328"/>
            <a:ext cx="328373" cy="1618885"/>
          </a:xfrm>
          <a:prstGeom prst="downArrow">
            <a:avLst/>
          </a:prstGeom>
          <a:solidFill>
            <a:srgbClr val="D96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609" y="4312273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76" y="3744145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49" y="4480196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47" y="1457816"/>
            <a:ext cx="1949687" cy="1215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Down Arrow 28"/>
          <p:cNvSpPr/>
          <p:nvPr/>
        </p:nvSpPr>
        <p:spPr>
          <a:xfrm rot="18343109">
            <a:off x="7020873" y="3682571"/>
            <a:ext cx="328373" cy="1618885"/>
          </a:xfrm>
          <a:prstGeom prst="downArrow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71743" y="4334377"/>
            <a:ext cx="1921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Original 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79991" y="2673121"/>
            <a:ext cx="3201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Complete clone (files/data)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>
          <a:xfrm rot="14563238">
            <a:off x="4844244" y="3718995"/>
            <a:ext cx="291649" cy="866188"/>
          </a:xfrm>
          <a:prstGeom prst="downArrow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479991" y="5713812"/>
            <a:ext cx="3013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Copied Document(s) (file)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" y="57164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5" grpId="0" animBg="1"/>
      <p:bldP spid="7" grpId="0"/>
      <p:bldP spid="23" grpId="0"/>
      <p:bldP spid="24" grpId="0" animBg="1"/>
      <p:bldP spid="29" grpId="0" animBg="1"/>
      <p:bldP spid="31" grpId="0"/>
      <p:bldP spid="32" grpId="0" animBg="1"/>
      <p:bldP spid="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38373" y="1019812"/>
            <a:ext cx="411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Effra" panose="02000506080000020004" pitchFamily="2" charset="0"/>
              </a:rPr>
              <a:t>Important concepts: Instance</a:t>
            </a:r>
            <a:endParaRPr lang="en-US" sz="105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8373" y="474693"/>
            <a:ext cx="6073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latin typeface="Effra" panose="02000506080000020004" pitchFamily="2" charset="0"/>
              </a:rPr>
              <a:t>What is Cloud Computing?</a:t>
            </a:r>
            <a:endParaRPr lang="en-US" sz="16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pic>
        <p:nvPicPr>
          <p:cNvPr id="28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980" y="4556521"/>
            <a:ext cx="1949687" cy="1215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loud 33"/>
          <p:cNvSpPr/>
          <p:nvPr/>
        </p:nvSpPr>
        <p:spPr>
          <a:xfrm>
            <a:off x="149087" y="1746047"/>
            <a:ext cx="5116979" cy="3442183"/>
          </a:xfrm>
          <a:prstGeom prst="cloud">
            <a:avLst/>
          </a:prstGeom>
          <a:solidFill>
            <a:schemeClr val="bg1"/>
          </a:solidFill>
          <a:ln w="38100" cap="flat" cmpd="sng" algn="ctr">
            <a:solidFill>
              <a:srgbClr val="0971AB"/>
            </a:solidFill>
            <a:prstDash val="solid"/>
            <a:headEnd type="none" w="med" len="med"/>
            <a:tailEnd type="none" w="med" len="med"/>
          </a:ln>
          <a:effectLst>
            <a:outerShdw blurRad="40005" dist="19939" dir="5400000" algn="tl" rotWithShape="0">
              <a:schemeClr val="bg1">
                <a:alpha val="38000"/>
              </a:schemeClr>
            </a:outerShdw>
          </a:effectLst>
        </p:spPr>
        <p:txBody>
          <a:bodyPr wrap="none" lIns="0" tIns="0" rIns="0" bIns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ysClr val="windowText" lastClr="000000"/>
              </a:solidFill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0566" y="5204825"/>
            <a:ext cx="2608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971AB"/>
                </a:solidFill>
              </a:rPr>
              <a:t>CyVerse Cloud</a:t>
            </a:r>
            <a:endParaRPr lang="en-US" sz="3200" b="1" dirty="0">
              <a:solidFill>
                <a:srgbClr val="0971AB"/>
              </a:solidFill>
            </a:endParaRPr>
          </a:p>
        </p:txBody>
      </p:sp>
      <p:pic>
        <p:nvPicPr>
          <p:cNvPr id="4098" name="Picture 2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34" y="2933466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16" y="2480805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26" y="364564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791" y="3683182"/>
            <a:ext cx="1182798" cy="881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359" y="2981922"/>
            <a:ext cx="1182798" cy="881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03" y="2246106"/>
            <a:ext cx="1182798" cy="881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569" y="2382734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48" y="3912241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54" y="3165340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5" y="3378839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393" y="2246106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969" y="2535134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Down Arrow 44"/>
          <p:cNvSpPr/>
          <p:nvPr/>
        </p:nvSpPr>
        <p:spPr>
          <a:xfrm rot="15469298">
            <a:off x="4881237" y="1804457"/>
            <a:ext cx="493908" cy="1123840"/>
          </a:xfrm>
          <a:prstGeom prst="downArrow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39" y="151203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539" y="1593010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45" y="2139773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671" y="1593010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77" y="2127281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948" y="1647250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067" y="1650558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56" y="1647250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205" y="2090438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190" y="2090438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79" y="2084653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52305" y="1096029"/>
            <a:ext cx="9188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0971AB"/>
                </a:solidFill>
              </a:rPr>
              <a:t>+</a:t>
            </a:r>
            <a:endParaRPr lang="en-US" dirty="0">
              <a:solidFill>
                <a:srgbClr val="0971AB"/>
              </a:solidFill>
            </a:endParaRPr>
          </a:p>
        </p:txBody>
      </p:sp>
      <p:pic>
        <p:nvPicPr>
          <p:cNvPr id="62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076" y="1455139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://png-3.findicons.com/files/icons/1580/devine_icons_part_2/512/cd_dvd_drive_w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465" y="1815522"/>
            <a:ext cx="588076" cy="5880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Down Arrow 65"/>
          <p:cNvSpPr/>
          <p:nvPr/>
        </p:nvSpPr>
        <p:spPr>
          <a:xfrm>
            <a:off x="8696242" y="3392065"/>
            <a:ext cx="515610" cy="983984"/>
          </a:xfrm>
          <a:prstGeom prst="downArrow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707420" y="2804527"/>
            <a:ext cx="4390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971AB"/>
                </a:solidFill>
              </a:rPr>
              <a:t>(Disk + CPU + Memory) + (Image)</a:t>
            </a:r>
            <a:endParaRPr lang="en-US" sz="2400" b="1" dirty="0">
              <a:solidFill>
                <a:srgbClr val="0971AB"/>
              </a:solidFill>
            </a:endParaRPr>
          </a:p>
        </p:txBody>
      </p:sp>
      <p:pic>
        <p:nvPicPr>
          <p:cNvPr id="68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580" y="4595668"/>
            <a:ext cx="1949687" cy="1215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7119392" y="5666378"/>
            <a:ext cx="3347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971AB"/>
                </a:solidFill>
              </a:rPr>
              <a:t>Atmosphere</a:t>
            </a:r>
            <a:r>
              <a:rPr lang="en-US" sz="2800" b="1" dirty="0" smtClean="0">
                <a:solidFill>
                  <a:srgbClr val="03A4B8"/>
                </a:solidFill>
              </a:rPr>
              <a:t> </a:t>
            </a:r>
            <a:r>
              <a:rPr lang="en-US" sz="2800" b="1" dirty="0" smtClean="0">
                <a:solidFill>
                  <a:srgbClr val="D96728"/>
                </a:solidFill>
              </a:rPr>
              <a:t>Instance</a:t>
            </a:r>
          </a:p>
          <a:p>
            <a:pPr algn="ctr"/>
            <a:r>
              <a:rPr lang="en-US" sz="2800" b="1" dirty="0" smtClean="0">
                <a:solidFill>
                  <a:srgbClr val="0971AB"/>
                </a:solidFill>
              </a:rPr>
              <a:t>(virtual machine)</a:t>
            </a:r>
            <a:endParaRPr lang="en-US" sz="2800" b="1" dirty="0">
              <a:solidFill>
                <a:srgbClr val="0971AB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53222" y="4814609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971AB"/>
                </a:solidFill>
              </a:rPr>
              <a:t>128.196.34.158</a:t>
            </a:r>
            <a:endParaRPr lang="en-US" sz="2400" b="1" dirty="0">
              <a:solidFill>
                <a:srgbClr val="0971AB"/>
              </a:solidFill>
            </a:endParaRPr>
          </a:p>
        </p:txBody>
      </p:sp>
      <p:pic>
        <p:nvPicPr>
          <p:cNvPr id="71" name="Picture 70" descr="RealVNC-4.1.3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08357"/>
            <a:ext cx="513464" cy="479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8536" y="4716866"/>
            <a:ext cx="988805" cy="50923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" y="57164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7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  <p:bldP spid="66" grpId="0" animBg="1"/>
      <p:bldP spid="67" grpId="0"/>
      <p:bldP spid="69" grpId="0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Atmosphere Overview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45086" y="1077675"/>
            <a:ext cx="10532283" cy="404742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Largest, easiest to use cloud for </a:t>
            </a:r>
            <a:r>
              <a:rPr lang="en-US" dirty="0" smtClean="0">
                <a:solidFill>
                  <a:srgbClr val="F19E1F"/>
                </a:solidFill>
                <a:latin typeface="Calibri"/>
                <a:cs typeface="Calibri"/>
              </a:rPr>
              <a:t>Life Sciences</a:t>
            </a:r>
            <a:endParaRPr lang="en-US" dirty="0">
              <a:solidFill>
                <a:srgbClr val="F19E1F"/>
              </a:solidFill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783118" y="4809483"/>
            <a:ext cx="8312420" cy="226804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Choose an existing image or customize</a:t>
            </a:r>
          </a:p>
          <a:p>
            <a:r>
              <a:rPr lang="en-US" sz="2400" dirty="0" smtClean="0">
                <a:latin typeface="Calibri"/>
                <a:cs typeface="Calibri"/>
              </a:rPr>
              <a:t>Instances up to 16-Core / 128 GB RAM</a:t>
            </a:r>
          </a:p>
          <a:p>
            <a:r>
              <a:rPr lang="en-US" sz="2400" dirty="0" smtClean="0">
                <a:latin typeface="Calibri"/>
                <a:cs typeface="Calibri"/>
              </a:rPr>
              <a:t>Access via shell or VNC</a:t>
            </a:r>
          </a:p>
          <a:p>
            <a:r>
              <a:rPr lang="en-US" sz="2400" dirty="0" smtClean="0">
                <a:latin typeface="Calibri"/>
                <a:cs typeface="Calibri"/>
              </a:rPr>
              <a:t>Share you image with selected users, or make them public 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06" y="1601683"/>
            <a:ext cx="6475845" cy="30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3957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prstClr val="black"/>
                </a:solidFill>
                <a:latin typeface="Effra" panose="02000506080000020004" pitchFamily="2" charset="0"/>
              </a:rPr>
              <a:t>Atmosphere</a:t>
            </a:r>
            <a:endParaRPr lang="en-US" sz="24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1411" y="1633917"/>
            <a:ext cx="6977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Cloud computing for life sciences: sample use cases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4639" y="2497723"/>
            <a:ext cx="10570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Run the software and data that are monopolizing your laptop/desktop</a:t>
            </a:r>
          </a:p>
          <a:p>
            <a:r>
              <a:rPr lang="en-US" sz="2400" dirty="0" smtClean="0">
                <a:latin typeface="Effra" panose="02000506080000020004" pitchFamily="2" charset="0"/>
              </a:rPr>
              <a:t> </a:t>
            </a: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Use desktop enabled images to run visually oriented programs (GUI)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SUDO access – manage complex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Uniform computing setups for your lab, collaborators, and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Make your own software available to a larger user community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" y="106002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20632" y="1921513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Atmosphere Demo</a:t>
            </a:r>
          </a:p>
          <a:p>
            <a:pPr algn="ctr"/>
            <a:endParaRPr lang="en-US" sz="4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96" y="3336337"/>
            <a:ext cx="2550803" cy="148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9793" y="1750409"/>
            <a:ext cx="7262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971AB"/>
                </a:solidFill>
              </a:rPr>
              <a:t>We are funded by the National Science Foundation</a:t>
            </a:r>
          </a:p>
        </p:txBody>
      </p:sp>
      <p:pic>
        <p:nvPicPr>
          <p:cNvPr id="6" name="Picture 5" descr="http://www.nsf.gov/images/logos/nsf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83" y="2110147"/>
            <a:ext cx="2443440" cy="245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95801" y="3149059"/>
            <a:ext cx="6966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We are your colleagues and collaborators!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$100 Million in investment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Freely available to the community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Spur national/international collaboration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Cite CyVerse: </a:t>
            </a:r>
          </a:p>
          <a:p>
            <a:pPr lvl="1"/>
            <a:r>
              <a:rPr lang="en-US" sz="2800" dirty="0" smtClean="0"/>
              <a:t>	</a:t>
            </a:r>
            <a:r>
              <a:rPr lang="en-US" sz="2800" dirty="0" err="1" smtClean="0"/>
              <a:t>CyVerse.org</a:t>
            </a:r>
            <a:r>
              <a:rPr lang="en-US" sz="2800" dirty="0" smtClean="0"/>
              <a:t>/acknowledge-cite-</a:t>
            </a:r>
            <a:r>
              <a:rPr lang="en-US" sz="2800" dirty="0" err="1" smtClean="0"/>
              <a:t>cyverse</a:t>
            </a:r>
            <a:endParaRPr lang="en-US" sz="4000" dirty="0" smtClean="0"/>
          </a:p>
          <a:p>
            <a:pPr lvl="1"/>
            <a:endParaRPr lang="en-US" sz="3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98691" y="4780275"/>
            <a:ext cx="2793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DBI-0735191 and DBI-1265383</a:t>
            </a:r>
            <a:endParaRPr lang="en-US" sz="32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516112"/>
            <a:ext cx="12192000" cy="82053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5400" smtClean="0"/>
              <a:t>CyVerse Evolution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49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312812" y="875218"/>
            <a:ext cx="3957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prstClr val="black"/>
                </a:solidFill>
                <a:latin typeface="Effra" panose="02000506080000020004" pitchFamily="2" charset="0"/>
              </a:rPr>
              <a:t>Atmosphere</a:t>
            </a:r>
            <a:endParaRPr lang="en-US" sz="24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11411" y="1633917"/>
            <a:ext cx="458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Effra" panose="02000506080000020004" pitchFamily="2" charset="0"/>
              </a:rPr>
              <a:t>Cloud computing for life sciences</a:t>
            </a:r>
            <a:endParaRPr lang="en-US" sz="105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717" y="2245130"/>
            <a:ext cx="9935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Effra" panose="02000506080000020004" pitchFamily="2" charset="0"/>
              </a:rPr>
              <a:t>Windows		 	Mac			Linux</a:t>
            </a:r>
            <a:endParaRPr lang="en-US" sz="4800" dirty="0">
              <a:latin typeface="Effra" panose="0200050608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 rot="5400000">
            <a:off x="3487888" y="4264093"/>
            <a:ext cx="1469696" cy="45719"/>
          </a:xfrm>
          <a:prstGeom prst="rect">
            <a:avLst/>
          </a:prstGeom>
          <a:solidFill>
            <a:srgbClr val="03A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5400000">
            <a:off x="7470882" y="4217483"/>
            <a:ext cx="1469696" cy="45719"/>
          </a:xfrm>
          <a:prstGeom prst="rect">
            <a:avLst/>
          </a:prstGeom>
          <a:solidFill>
            <a:srgbClr val="03A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80520" y="3552993"/>
            <a:ext cx="178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VNC Viewer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158" y="3552993"/>
            <a:ext cx="178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VNC Viewer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82648" y="3570276"/>
            <a:ext cx="178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VNC Viewer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028" name="Picture 4" descr="https://encrypted-tbn1.gstatic.com/images?q=tbn:ANd9GcSfgiMxGMOMGNWNXJRX9FY1bvtPyKhp7Y0-P01tUkfyG2gE7Be5i2cj71R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66" y="3401739"/>
            <a:ext cx="853954" cy="798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1.gstatic.com/images?q=tbn:ANd9GcSfgiMxGMOMGNWNXJRX9FY1bvtPyKhp7Y0-P01tUkfyG2gE7Be5i2cj71R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30" y="3435699"/>
            <a:ext cx="853954" cy="798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encrypted-tbn1.gstatic.com/images?q=tbn:ANd9GcSfgiMxGMOMGNWNXJRX9FY1bvtPyKhp7Y0-P01tUkfyG2gE7Be5i2cj71R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694" y="3488211"/>
            <a:ext cx="853954" cy="798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93" y="4487454"/>
            <a:ext cx="867126" cy="446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5894460" y="4479906"/>
            <a:ext cx="205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Shell/terminal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522" y="4493338"/>
            <a:ext cx="867126" cy="446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10033789" y="4485790"/>
            <a:ext cx="205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Shell/terminal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030" name="Picture 6" descr="http://ged.msu.edu/angus/_images/windows-putty-lyorn-log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90" y="4432995"/>
            <a:ext cx="934042" cy="5806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768538" y="4467347"/>
            <a:ext cx="108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Effra" panose="02000506080000020004" pitchFamily="2" charset="0"/>
              </a:rPr>
              <a:t>PuTTY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9253" y="5487049"/>
            <a:ext cx="8152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Effra" panose="02000506080000020004" pitchFamily="2" charset="0"/>
              </a:rPr>
              <a:t>VNC Viewer</a:t>
            </a:r>
            <a:r>
              <a:rPr lang="en-US" sz="2800" dirty="0" smtClean="0">
                <a:latin typeface="Effra" panose="02000506080000020004" pitchFamily="2" charset="0"/>
              </a:rPr>
              <a:t>:	</a:t>
            </a:r>
            <a:r>
              <a:rPr lang="en-US" sz="2800" dirty="0" smtClean="0">
                <a:solidFill>
                  <a:srgbClr val="F19E1F"/>
                </a:solidFill>
                <a:latin typeface="Effra" panose="02000506080000020004" pitchFamily="2" charset="0"/>
              </a:rPr>
              <a:t>www.realvnc.com/download/viewer</a:t>
            </a:r>
          </a:p>
          <a:p>
            <a:r>
              <a:rPr lang="en-US" sz="2800" dirty="0" err="1" smtClean="0">
                <a:latin typeface="Effra" panose="02000506080000020004" pitchFamily="2" charset="0"/>
              </a:rPr>
              <a:t>PuTTy</a:t>
            </a:r>
            <a:r>
              <a:rPr lang="en-US" sz="2800" dirty="0" smtClean="0">
                <a:latin typeface="Effra" panose="02000506080000020004" pitchFamily="2" charset="0"/>
              </a:rPr>
              <a:t>:		</a:t>
            </a:r>
            <a:r>
              <a:rPr lang="en-US" sz="2800" dirty="0" smtClean="0">
                <a:solidFill>
                  <a:srgbClr val="F19E1F"/>
                </a:solidFill>
                <a:latin typeface="Effra" panose="02000506080000020004" pitchFamily="2" charset="0"/>
              </a:rPr>
              <a:t>www.putty.org</a:t>
            </a:r>
            <a:endParaRPr lang="en-US" sz="2800" dirty="0">
              <a:solidFill>
                <a:srgbClr val="F19E1F"/>
              </a:solidFill>
              <a:latin typeface="Effra" panose="02000506080000020004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" y="1060021"/>
            <a:ext cx="1169805" cy="67900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73499" y="324433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/>
              <a:t>128.196.65.175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0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4228" y="478093"/>
            <a:ext cx="4563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971AB"/>
                </a:solidFill>
                <a:latin typeface="+mj-lt"/>
                <a:cs typeface="Calibri" pitchFamily="34" charset="0"/>
              </a:rPr>
              <a:t>Where to go from here:</a:t>
            </a:r>
            <a:endParaRPr lang="en-US" sz="3600" b="1" i="1" dirty="0">
              <a:solidFill>
                <a:srgbClr val="0971AB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2357" y="1348800"/>
            <a:ext cx="430566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971AB"/>
                </a:solidFill>
              </a:rPr>
              <a:t>Learning Center</a:t>
            </a:r>
          </a:p>
          <a:p>
            <a:endParaRPr lang="en-US" sz="3200" dirty="0" smtClean="0"/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Get Started Guide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Tutorials and Videos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Documentation</a:t>
            </a:r>
          </a:p>
          <a:p>
            <a:pPr marL="742950" lvl="1" indent="-285750">
              <a:buFont typeface="Arial"/>
              <a:buChar char="•"/>
            </a:pPr>
            <a:endParaRPr lang="en-US" sz="3200" dirty="0" smtClean="0"/>
          </a:p>
          <a:p>
            <a:r>
              <a:rPr lang="en-US" sz="3200" dirty="0" smtClean="0">
                <a:solidFill>
                  <a:srgbClr val="0971AB"/>
                </a:solidFill>
              </a:rPr>
              <a:t>Upcoming Events</a:t>
            </a:r>
          </a:p>
          <a:p>
            <a:endParaRPr lang="en-US" sz="3200" dirty="0" smtClean="0">
              <a:solidFill>
                <a:srgbClr val="03A4B8"/>
              </a:solidFill>
            </a:endParaRP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Workshops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Webinars</a:t>
            </a:r>
          </a:p>
          <a:p>
            <a:endParaRPr lang="en-US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52" y="1348800"/>
            <a:ext cx="3887450" cy="4694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420829" y="4371561"/>
            <a:ext cx="1097496" cy="1033196"/>
          </a:xfrm>
          <a:prstGeom prst="rect">
            <a:avLst/>
          </a:prstGeom>
          <a:noFill/>
          <a:ln w="38100" cmpd="sng">
            <a:solidFill>
              <a:srgbClr val="D967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79449"/>
            <a:ext cx="12192000" cy="1056061"/>
          </a:xfrm>
        </p:spPr>
        <p:txBody>
          <a:bodyPr/>
          <a:lstStyle/>
          <a:p>
            <a:r>
              <a:rPr lang="en-US" sz="4800" dirty="0" smtClean="0"/>
              <a:t>What is Cyberinfrastructure?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88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Cyberinfrastructure for Data-intensive Biology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036" y="1804944"/>
            <a:ext cx="11096140" cy="44296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4000" dirty="0" smtClean="0">
              <a:solidFill>
                <a:schemeClr val="tx1"/>
              </a:solidFill>
            </a:endParaRPr>
          </a:p>
          <a:p>
            <a:r>
              <a:rPr lang="en-US" sz="4000" dirty="0" smtClean="0"/>
              <a:t>Data storage </a:t>
            </a:r>
          </a:p>
          <a:p>
            <a:r>
              <a:rPr lang="en-US" sz="4000" dirty="0" smtClean="0"/>
              <a:t>Software </a:t>
            </a:r>
          </a:p>
          <a:p>
            <a:r>
              <a:rPr lang="en-US" sz="4000" dirty="0" smtClean="0"/>
              <a:t>High-performance computing</a:t>
            </a:r>
          </a:p>
          <a:p>
            <a:r>
              <a:rPr lang="en-US" sz="4000" dirty="0" smtClean="0"/>
              <a:t>People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tx1"/>
                </a:solidFill>
              </a:rPr>
              <a:t>organized to solve </a:t>
            </a:r>
            <a:r>
              <a:rPr lang="en-US" sz="4000" dirty="0">
                <a:solidFill>
                  <a:schemeClr val="tx1"/>
                </a:solidFill>
              </a:rPr>
              <a:t>problems of size and scope </a:t>
            </a:r>
            <a:r>
              <a:rPr lang="en-US" sz="4000" dirty="0" smtClean="0">
                <a:solidFill>
                  <a:schemeClr val="tx1"/>
                </a:solidFill>
              </a:rPr>
              <a:t>not otherwise solvable</a:t>
            </a:r>
            <a:r>
              <a:rPr lang="en-US" sz="400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Cyberinfrastructure for Data-intensive Biology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56" y="2198962"/>
            <a:ext cx="3139472" cy="20936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56" y="2198962"/>
            <a:ext cx="3316557" cy="20936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191818"/>
            <a:ext cx="3885464" cy="210078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pods.iplantcollaborative.org/wiki/download/attachments/8399903/genbank+versus+1kp+on+20120315.jpg?version=1&amp;modificationDate=13467772690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18" y="3325812"/>
            <a:ext cx="1000125" cy="7493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creen shot 2012-11-26 at 8.33.4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971" y="3325812"/>
            <a:ext cx="884237" cy="809625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9"/>
          <p:cNvSpPr txBox="1">
            <a:spLocks noChangeArrowheads="1"/>
          </p:cNvSpPr>
          <p:nvPr/>
        </p:nvSpPr>
        <p:spPr bwMode="auto">
          <a:xfrm>
            <a:off x="317500" y="4510088"/>
            <a:ext cx="117359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ea typeface="Calibri" charset="0"/>
                <a:cs typeface="Calibri" charset="0"/>
              </a:rPr>
              <a:t>Platforms, tools, datasets      </a:t>
            </a:r>
            <a:r>
              <a:rPr lang="en-US" altLang="en-US" sz="2800" dirty="0" smtClean="0">
                <a:ea typeface="Calibri" charset="0"/>
                <a:cs typeface="Calibri" charset="0"/>
              </a:rPr>
              <a:t>  Storage </a:t>
            </a:r>
            <a:r>
              <a:rPr lang="en-US" altLang="en-US" sz="2800" dirty="0">
                <a:ea typeface="Calibri" charset="0"/>
                <a:cs typeface="Calibri" charset="0"/>
              </a:rPr>
              <a:t>and compute      </a:t>
            </a:r>
            <a:r>
              <a:rPr lang="en-US" altLang="en-US" sz="2800" dirty="0" smtClean="0">
                <a:ea typeface="Calibri" charset="0"/>
                <a:cs typeface="Calibri" charset="0"/>
              </a:rPr>
              <a:t>   </a:t>
            </a:r>
            <a:r>
              <a:rPr lang="en-US" altLang="en-US" sz="2800" dirty="0">
                <a:ea typeface="Calibri" charset="0"/>
                <a:cs typeface="Calibri" charset="0"/>
              </a:rPr>
              <a:t>Training and support</a:t>
            </a:r>
          </a:p>
        </p:txBody>
      </p:sp>
    </p:spTree>
    <p:extLst>
      <p:ext uri="{BB962C8B-B14F-4D97-AF65-F5344CB8AC3E}">
        <p14:creationId xmlns:p14="http://schemas.microsoft.com/office/powerpoint/2010/main" val="55598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79449"/>
            <a:ext cx="12192000" cy="1056061"/>
          </a:xfrm>
        </p:spPr>
        <p:txBody>
          <a:bodyPr/>
          <a:lstStyle/>
          <a:p>
            <a:r>
              <a:rPr lang="en-US" sz="4800" dirty="0" smtClean="0"/>
              <a:t>What is available in CyVerse?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1121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74b6422e71294979d2e4ecdfa995844aca235a"/>
</p:tagLst>
</file>

<file path=ppt/theme/theme1.xml><?xml version="1.0" encoding="utf-8"?>
<a:theme xmlns:a="http://schemas.openxmlformats.org/drawingml/2006/main" name="Generic New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yVerse PPT Theme-template" id="{F542F1E0-408B-4E0D-B65A-071A189FF1E9}" vid="{AC48C072-E801-4DE1-8C9B-ED2920775E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CyVerse PPT Theme-template</Template>
  <TotalTime>580</TotalTime>
  <Words>1400</Words>
  <Application>Microsoft Macintosh PowerPoint</Application>
  <PresentationFormat>Widescreen</PresentationFormat>
  <Paragraphs>343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Calibri</vt:lpstr>
      <vt:lpstr>Calibri Light</vt:lpstr>
      <vt:lpstr>Effra</vt:lpstr>
      <vt:lpstr>TextaW00-Regular</vt:lpstr>
      <vt:lpstr>Wingdings</vt:lpstr>
      <vt:lpstr>Arial</vt:lpstr>
      <vt:lpstr>Generic New Slide</vt:lpstr>
      <vt:lpstr>Accelerating Plant Science with CyVerse</vt:lpstr>
      <vt:lpstr>CyVerse Evolution</vt:lpstr>
      <vt:lpstr>CyVerse Evolution</vt:lpstr>
      <vt:lpstr>CyVerse is Built for Data</vt:lpstr>
      <vt:lpstr>PowerPoint Presentation</vt:lpstr>
      <vt:lpstr>What is Cyberinfrastructure?</vt:lpstr>
      <vt:lpstr>Cyberinfrastructure for Data-intensive Biology</vt:lpstr>
      <vt:lpstr>Cyberinfrastructure for Data-intensive Biology</vt:lpstr>
      <vt:lpstr>What is available in CyVerse?</vt:lpstr>
      <vt:lpstr>CyVerse Products</vt:lpstr>
      <vt:lpstr>CyVerse Features</vt:lpstr>
      <vt:lpstr>CyVerse product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you do science in CyVerse?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I use CyVerse?</vt:lpstr>
      <vt:lpstr>Hands-on training</vt:lpstr>
      <vt:lpstr>Online learning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Atmosphere Overview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Williams</dc:creator>
  <cp:lastModifiedBy>Microsoft Office User</cp:lastModifiedBy>
  <cp:revision>63</cp:revision>
  <cp:lastPrinted>2016-07-10T13:26:31Z</cp:lastPrinted>
  <dcterms:created xsi:type="dcterms:W3CDTF">2016-02-11T16:59:42Z</dcterms:created>
  <dcterms:modified xsi:type="dcterms:W3CDTF">2017-03-20T10:15:23Z</dcterms:modified>
</cp:coreProperties>
</file>